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CRPPuaOrgd5631WeeatpxtDBN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customschemas.google.com/relationships/presentationmetadata" Target="meta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Drops unnecessary columns.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Extracts and converts storage capacity, color, price, star ratings, global ratings, and customer stars percentages to appropriate data types using regular expressions.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new columns, including 'brand,' 'model_year,' and reorders columns with appropriate names.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Saves cleaned 'iphone_samsung_df' data to JSON and CSV files.</a:t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/>
              <a:t>We used Pandas and Regular Expressions to clean the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list of URLs for iPhone and Samsung products on Amazon.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a function scrape_amazon_product to extract relevant information from Amazon product pages using BeautifulSoup and requests.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function extracts product title, price, star ratings, number of global ratings, customer stars percentages, and features and ratings.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It also contains a function extract_model_number to extract the model number from the product title.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script showcases a systematic approach to web scraping.</a:t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Defines dictionaries 'iphone_scraped_data' and 'samsung_scraped_data' to store scraped data for iPhone &amp; Samsung products.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Loops through each brand's URLs, calls the scrape_amazon_product function, and stores the scraped data in the dictionaries. Saves the scraped data to JSON and CSV files.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Creates DataFrames 'scraped_iphone_df' and 'scraped_samsung_df' from the scraped data. Splits the 'title' column into multiple columns based on commas. Saves the modified DataFrames to CSV files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Home Page Route (@app.route("/")):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Renders the "index.html" template when users access the home page ("/").iPhone and Samsung Details API Routes: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The below routes read merged iPhone and Samsung data from a CSV file, converts it to JSON, and returns it as a JSON response: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/api/iphone_samsung_details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/api/iphone_details</a:t>
            </a:r>
            <a:br>
              <a:rPr lang="en-CA"/>
            </a:b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/api/samsung_details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63bdf8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a63bdf8b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chemeClr val="lt1"/>
                </a:highlight>
              </a:rPr>
              <a:t>Spike in the price of the iPhone 14 Pro Max (2022) among Apple models, whereas the price of the Samsung Galaxy S Ultra shows minimal fluctuations (2023).</a:t>
            </a:r>
            <a:endParaRPr b="1" sz="17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Summary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Prices are in higher ranges for Apple as compared to Samsung.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5 star ratings of Apple carries more weight (i.e 68.8%) than Samsung (i.e 62.4%).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Spike in the price of the iPhone 14 Pro Max (2022) among Apple models, whereas the price of the Samsung Galaxy S Ultra shows minimal fluctuations (2023).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For Apple iPhones: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1_4 has the highest star rating (4.4)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14 Pro Max has the highest price ($1849.0)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iPhone 13 Pro Max has the highest number of global ratings (420) among the Apple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For Samsung Galaxy Phones: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Galaxy S23 5G has the highest star rating (4.5)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Galaxy S22 Ultra has the highest price ($839.99)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</a:rPr>
              <a:t>The Galaxy S21 5G has the highest number of global ratings (173) among the Samsung models.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time constraints, we got limited data from web scraping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Apple data are comparatively less than Samsung.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unable to fetch few data as amazon websites often update their structure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lang="en-CA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Functionality in JavaScript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lang="en-CA" sz="1100"/>
              <a:t>We are unable to scrape the features data due to same class name for all the table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lang="en-CA" sz="1100"/>
              <a:t>As the website is updating regularly there are changes in the site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1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HTML Structure Changes: Websites may undergo design changes, altering the HTML structure. Regular monitoring and updates to the scraping code are required to adapt to these changes.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function extracts product title, price, star ratings, number of global ratings, customer stars percentages, and features and ratings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⮚"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script showcases a systematic approach to web scraping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function scrape_amazon_product to extract relevant information from Amazon product pages using BeautifulSoup and requests.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27.0.0.1:5000/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aleesMoeen/Amazon_Web_Scrapping_ETL_EDA.git" TargetMode="Externa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5" name="Google Shape;85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3184" r="0" t="0"/>
          <a:stretch/>
        </p:blipFill>
        <p:spPr>
          <a:xfrm>
            <a:off x="-1098788" y="-59250"/>
            <a:ext cx="10355149" cy="70868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 flipH="1">
            <a:off x="6986049" y="0"/>
            <a:ext cx="5205951" cy="685800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148226" y="0"/>
            <a:ext cx="5043774" cy="6858000"/>
          </a:xfrm>
          <a:custGeom>
            <a:rect b="b" l="l" r="r" t="t"/>
            <a:pathLst>
              <a:path extrusionOk="0" h="6858000" w="5043774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" name="Google Shape;88;p1"/>
          <p:cNvSpPr/>
          <p:nvPr/>
        </p:nvSpPr>
        <p:spPr>
          <a:xfrm flipH="1">
            <a:off x="6697013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1"/>
          <p:cNvSpPr txBox="1"/>
          <p:nvPr>
            <p:ph type="title"/>
          </p:nvPr>
        </p:nvSpPr>
        <p:spPr>
          <a:xfrm>
            <a:off x="7352521" y="1045597"/>
            <a:ext cx="5001655" cy="15884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CA" sz="4400">
                <a:latin typeface="Arial"/>
                <a:ea typeface="Arial"/>
                <a:cs typeface="Arial"/>
                <a:sym typeface="Arial"/>
              </a:rPr>
              <a:t>Amazon Web scraping</a:t>
            </a:r>
            <a:endParaRPr sz="4400"/>
          </a:p>
        </p:txBody>
      </p:sp>
      <p:sp>
        <p:nvSpPr>
          <p:cNvPr id="90" name="Google Shape;90;p1"/>
          <p:cNvSpPr txBox="1"/>
          <p:nvPr>
            <p:ph idx="1" type="body"/>
          </p:nvPr>
        </p:nvSpPr>
        <p:spPr>
          <a:xfrm>
            <a:off x="7221895" y="2722729"/>
            <a:ext cx="4458572" cy="27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CA" sz="3600"/>
              <a:t>Apple &amp; Samsung</a:t>
            </a:r>
            <a:endParaRPr sz="2000"/>
          </a:p>
          <a:p>
            <a:pPr indent="12700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0" i="0" lang="en-CA" sz="200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Where data meets design</a:t>
            </a:r>
            <a:endParaRPr sz="2000"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26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86" name="Google Shape;186;p26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ue background with white lines and a train with cubes&#10;&#10;Description automatically generated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20" y="2465690"/>
            <a:ext cx="4727511" cy="247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6996419" y="3008243"/>
            <a:ext cx="492596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Defines dictionaries.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Loops through each brand's URLs.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Created appropriate data frames.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9" name="Google Shape;199;p27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screenshot of a computer&#10;&#10;Description automatically generated"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11" y="231149"/>
            <a:ext cx="11258291" cy="3345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mputer screen&#10;&#10;Description automatically generated" id="203" name="Google Shape;2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80" y="3838728"/>
            <a:ext cx="11517833" cy="27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8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12" name="Google Shape;212;p28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8"/>
          <p:cNvSpPr txBox="1"/>
          <p:nvPr/>
        </p:nvSpPr>
        <p:spPr>
          <a:xfrm>
            <a:off x="6750078" y="2730525"/>
            <a:ext cx="4925961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 Expressions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and convert the columns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types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Data Cleaning In 5 Easy Steps + Examples | Iterators"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970" y="2203991"/>
            <a:ext cx="3444697" cy="269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4" name="Google Shape;224;p29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white table with black numbers&#10;&#10;Description automatically generated"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76" y="1142882"/>
            <a:ext cx="11627448" cy="457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590662" y="679050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Flask App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Flask? How To Create The Flask App? - CODERSERA"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2591900"/>
            <a:ext cx="4141760" cy="258860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6" name="Google Shape;236;p30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7" name="Google Shape;237;p30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30"/>
          <p:cNvSpPr txBox="1"/>
          <p:nvPr/>
        </p:nvSpPr>
        <p:spPr>
          <a:xfrm>
            <a:off x="6951406" y="2679545"/>
            <a:ext cx="465065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Home Route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@app.route("/")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Data Route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 /api/iphone_samsung_details</a:t>
            </a:r>
            <a:endParaRPr b="0" i="0" sz="1400" u="none" cap="none" strike="noStrike">
              <a:solidFill>
                <a:srgbClr val="1D1C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 /api/iphone_details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     /api/samsung_details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 txBox="1"/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CA" sz="60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247" name="Google Shape;247;p9"/>
          <p:cNvSpPr/>
          <p:nvPr/>
        </p:nvSpPr>
        <p:spPr>
          <a:xfrm flipH="1">
            <a:off x="530529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 flipH="1">
            <a:off x="4349052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 flipH="1">
            <a:off x="0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 flipH="1">
            <a:off x="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 flipH="1">
            <a:off x="3697761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s and plots layered on a blue digital screen" id="252" name="Google Shape;252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" l="10866" r="14132" t="0"/>
          <a:stretch/>
        </p:blipFill>
        <p:spPr>
          <a:xfrm>
            <a:off x="631840" y="598720"/>
            <a:ext cx="5178249" cy="5178249"/>
          </a:xfrm>
          <a:custGeom>
            <a:rect b="b" l="l" r="r" t="t"/>
            <a:pathLst>
              <a:path extrusionOk="0" h="3741748" w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 flipH="1">
            <a:off x="4520513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63bdf8b0f_0_0"/>
          <p:cNvSpPr/>
          <p:nvPr/>
        </p:nvSpPr>
        <p:spPr>
          <a:xfrm flipH="1">
            <a:off x="530529" y="1"/>
            <a:ext cx="1155142" cy="591009"/>
          </a:xfrm>
          <a:custGeom>
            <a:rect b="b" l="l" r="r" t="t"/>
            <a:pathLst>
              <a:path extrusionOk="0" h="591009" w="1155142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a63bdf8b0f_0_0"/>
          <p:cNvSpPr/>
          <p:nvPr/>
        </p:nvSpPr>
        <p:spPr>
          <a:xfrm flipH="1">
            <a:off x="4349052" y="0"/>
            <a:ext cx="1737401" cy="959536"/>
          </a:xfrm>
          <a:custGeom>
            <a:rect b="b" l="l" r="r" t="t"/>
            <a:pathLst>
              <a:path extrusionOk="0" h="959536" w="1737401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a63bdf8b0f_0_0"/>
          <p:cNvSpPr/>
          <p:nvPr/>
        </p:nvSpPr>
        <p:spPr>
          <a:xfrm flipH="1">
            <a:off x="0" y="2916245"/>
            <a:ext cx="159741" cy="552996"/>
          </a:xfrm>
          <a:custGeom>
            <a:rect b="b" l="l" r="r" t="t"/>
            <a:pathLst>
              <a:path extrusionOk="0" h="552996" w="159741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a63bdf8b0f_0_0"/>
          <p:cNvSpPr/>
          <p:nvPr/>
        </p:nvSpPr>
        <p:spPr>
          <a:xfrm flipH="1">
            <a:off x="0" y="5835649"/>
            <a:ext cx="1548180" cy="1022351"/>
          </a:xfrm>
          <a:custGeom>
            <a:rect b="b" l="l" r="r" t="t"/>
            <a:pathLst>
              <a:path extrusionOk="0" h="1022351" w="154818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a63bdf8b0f_0_0"/>
          <p:cNvSpPr/>
          <p:nvPr/>
        </p:nvSpPr>
        <p:spPr>
          <a:xfrm flipH="1">
            <a:off x="3697761" y="5717906"/>
            <a:ext cx="1771609" cy="1140095"/>
          </a:xfrm>
          <a:custGeom>
            <a:rect b="b" l="l" r="r" t="t"/>
            <a:pathLst>
              <a:path extrusionOk="0" h="1140095" w="1771609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a63bdf8b0f_0_0"/>
          <p:cNvSpPr/>
          <p:nvPr/>
        </p:nvSpPr>
        <p:spPr>
          <a:xfrm flipH="1">
            <a:off x="4520513" y="6258756"/>
            <a:ext cx="1565940" cy="599245"/>
          </a:xfrm>
          <a:custGeom>
            <a:rect b="b" l="l" r="r" t="t"/>
            <a:pathLst>
              <a:path extrusionOk="0" h="599245" w="156594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2a63bdf8b0f_0_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861" y="2473199"/>
            <a:ext cx="5081200" cy="1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 txBox="1"/>
          <p:nvPr>
            <p:ph type="title"/>
          </p:nvPr>
        </p:nvSpPr>
        <p:spPr>
          <a:xfrm>
            <a:off x="5080216" y="1076324"/>
            <a:ext cx="6272784" cy="1535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sz="5800"/>
          </a:p>
        </p:txBody>
      </p:sp>
      <p:pic>
        <p:nvPicPr>
          <p:cNvPr descr="Mobile device with apps" id="271" name="Google Shape;271;p10"/>
          <p:cNvPicPr preferRelativeResize="0"/>
          <p:nvPr/>
        </p:nvPicPr>
        <p:blipFill rotWithShape="1">
          <a:blip r:embed="rId3">
            <a:alphaModFix/>
          </a:blip>
          <a:srcRect b="0" l="51308" r="11738" t="0"/>
          <a:stretch/>
        </p:blipFill>
        <p:spPr>
          <a:xfrm>
            <a:off x="20" y="10"/>
            <a:ext cx="450530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0"/>
          <p:cNvSpPr/>
          <p:nvPr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>
            <p:ph idx="1" type="body"/>
          </p:nvPr>
        </p:nvSpPr>
        <p:spPr>
          <a:xfrm>
            <a:off x="5080225" y="3351275"/>
            <a:ext cx="6272700" cy="3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Prices are in higher ranges for Apple as compared to Samsung.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5 star ratings of Apple carries more weight (i.e 68.8%) than Samsung (i.e 62.4%).</a:t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⮚"/>
            </a:pPr>
            <a:r>
              <a:rPr lang="en-CA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Spike in the price of the iPhone 14 Pro Max compared to Samsung Galaxy S Ultra.</a:t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  <a:p>
            <a:pPr indent="-279400" lvl="0" marL="63500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800"/>
              <a:buFont typeface="Noto Sans Symbols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mitation Vector Art, Icons, and Graphics for Free Download" id="279" name="Google Shape;279;p34"/>
          <p:cNvPicPr preferRelativeResize="0"/>
          <p:nvPr/>
        </p:nvPicPr>
        <p:blipFill rotWithShape="1">
          <a:blip r:embed="rId3">
            <a:alphaModFix/>
          </a:blip>
          <a:srcRect b="-1" l="16745" r="4839" t="0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/>
          <p:nvPr/>
        </p:nvSpPr>
        <p:spPr>
          <a:xfrm>
            <a:off x="0" y="0"/>
            <a:ext cx="12191999" cy="17291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68300" sx="90000" rotWithShape="0" algn="t" dir="5460000" dist="1016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761801" y="352766"/>
            <a:ext cx="10591999" cy="10235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sz="4000"/>
              <a:t>Limitations</a:t>
            </a:r>
            <a:endParaRPr sz="4000"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6803408" y="2249766"/>
            <a:ext cx="4550391" cy="4070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Time Constraints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Limited Data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sz="2000"/>
              <a:t>Web Scraping with JavaScript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5"/>
          <p:cNvSpPr txBox="1"/>
          <p:nvPr>
            <p:ph type="title"/>
          </p:nvPr>
        </p:nvSpPr>
        <p:spPr>
          <a:xfrm>
            <a:off x="6893817" y="2468528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CA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lp"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91" name="Google Shape;291;p35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2" name="Google Shape;292;p35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6590662" y="933450"/>
            <a:ext cx="4805996" cy="463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CA" sz="3600" u="none" strike="noStrike">
                <a:latin typeface="Arial"/>
                <a:ea typeface="Arial"/>
                <a:cs typeface="Arial"/>
                <a:sym typeface="Arial"/>
              </a:rPr>
              <a:t>      Collaborators</a:t>
            </a:r>
            <a:br>
              <a:rPr lang="en-CA" sz="3200"/>
            </a:br>
            <a:br>
              <a:rPr lang="en-CA" sz="3200"/>
            </a:br>
            <a:br>
              <a:rPr lang="en-CA" sz="3200"/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Maira Syed</a:t>
            </a: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Aruna Venkatachalam</a:t>
            </a: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br>
              <a:rPr b="1" lang="en-CA" sz="2800">
                <a:latin typeface="Arial"/>
                <a:ea typeface="Arial"/>
                <a:cs typeface="Arial"/>
                <a:sym typeface="Arial"/>
              </a:rPr>
            </a:br>
            <a:r>
              <a:rPr b="1" lang="en-CA" sz="2800">
                <a:latin typeface="Arial"/>
                <a:ea typeface="Arial"/>
                <a:cs typeface="Arial"/>
                <a:sym typeface="Arial"/>
              </a:rPr>
              <a:t>Jalees Moeen </a:t>
            </a:r>
            <a:br>
              <a:rPr b="1" lang="en-CA" sz="2800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s"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99" name="Google Shape;99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CA" sz="36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descr="Check List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Source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Scraping &amp;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Flask Powered API</a:t>
            </a:r>
            <a:endParaRPr sz="1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b="0" i="0" lang="en-CA" sz="18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1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⮚"/>
            </a:pPr>
            <a:r>
              <a:rPr lang="en-CA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sz="1800">
              <a:solidFill>
                <a:schemeClr val="dk2"/>
              </a:solidFill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</p:grpSpPr>
        <p:sp>
          <p:nvSpPr>
            <p:cNvPr id="113" name="Google Shape;113;p2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>
            <p:ph type="ctrTitle"/>
          </p:nvPr>
        </p:nvSpPr>
        <p:spPr>
          <a:xfrm>
            <a:off x="6590662" y="656885"/>
            <a:ext cx="4805996" cy="752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CA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23" name="Google Shape;123;p4"/>
          <p:cNvSpPr txBox="1"/>
          <p:nvPr>
            <p:ph idx="1" type="subTitle"/>
          </p:nvPr>
        </p:nvSpPr>
        <p:spPr>
          <a:xfrm>
            <a:off x="6590966" y="1815320"/>
            <a:ext cx="4805691" cy="467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Char char="⮚"/>
            </a:pPr>
            <a:r>
              <a:rPr b="0" i="0"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Amazon complements the tech experiences offered by both Samsung and </a:t>
            </a:r>
            <a:r>
              <a:rPr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r>
              <a:rPr b="0" i="0"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Noto Sans Symbols"/>
              <a:buChar char="⮚"/>
            </a:pPr>
            <a:r>
              <a:rPr lang="en-CA" sz="160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Online shopping define the modern intersection of technologies and convenience.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descr="Books" id="124" name="Google Shape;1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470" y="1815320"/>
            <a:ext cx="4141760" cy="4141760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26" name="Google Shape;126;p4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70AD47">
                    <a:alpha val="9411"/>
                  </a:srgbClr>
                </a:gs>
                <a:gs pos="85000">
                  <a:srgbClr val="4472C4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05092" y="707923"/>
            <a:ext cx="4977976" cy="685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CA" sz="3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"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003" y="1624653"/>
            <a:ext cx="2766157" cy="2766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3"/>
          <p:cNvGrpSpPr/>
          <p:nvPr/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37" name="Google Shape;137;p23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lt text" id="141" name="Google Shape;14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988" y="4664782"/>
            <a:ext cx="3759105" cy="11371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139735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797" y="0"/>
            <a:ext cx="9096405" cy="668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554" y="145189"/>
            <a:ext cx="7309782" cy="622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0" y="-1"/>
            <a:ext cx="12188952" cy="68533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7"/>
          <p:cNvGrpSpPr/>
          <p:nvPr/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</p:grpSpPr>
        <p:sp>
          <p:nvSpPr>
            <p:cNvPr id="160" name="Google Shape;160;p7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7"/>
          <p:cNvSpPr txBox="1"/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 Challenges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6495745" y="600666"/>
            <a:ext cx="5451900" cy="6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CA" sz="2200"/>
              <a:t>Class name constraints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CA" sz="2200"/>
              <a:t>HTML structure changes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 txBox="1"/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rPr b="0" i="0" lang="en-CA" sz="40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t text"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102" y="2623007"/>
            <a:ext cx="4141760" cy="2329739"/>
          </a:xfrm>
          <a:custGeom>
            <a:rect b="b" l="l" r="r" t="t"/>
            <a:pathLst>
              <a:path extrusionOk="0" h="4377846" w="414176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3" name="Google Shape;173;p5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4" name="Google Shape;174;p5"/>
            <p:cNvSpPr/>
            <p:nvPr/>
          </p:nvSpPr>
          <p:spPr>
            <a:xfrm flipH="1">
              <a:off x="305" y="34854"/>
              <a:ext cx="6028697" cy="6817170"/>
            </a:xfrm>
            <a:custGeom>
              <a:rect b="b" l="l" r="r" t="t"/>
              <a:pathLst>
                <a:path extrusionOk="0" h="6817170" w="6028697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flipH="1">
              <a:off x="305" y="1"/>
              <a:ext cx="6165116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 flipH="1">
              <a:off x="305" y="-5977"/>
              <a:ext cx="6238675" cy="6858001"/>
            </a:xfrm>
            <a:custGeom>
              <a:rect b="b" l="l" r="r" t="t"/>
              <a:pathLst>
                <a:path extrusionOk="0" h="6858001" w="6264586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5"/>
          <p:cNvSpPr txBox="1"/>
          <p:nvPr/>
        </p:nvSpPr>
        <p:spPr>
          <a:xfrm>
            <a:off x="6715432" y="3126658"/>
            <a:ext cx="503746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Defines a list of URLs for iPhone and Samsung products on Amazon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CA" sz="1400" u="none" cap="none" strike="noStrik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Systematic function for web scraping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2023-12-11T18:05:10Z</dcterms:created>
  <dc:creator>Kalaiyappan Venkatachalam</dc:creator>
</cp:coreProperties>
</file>